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hivo Black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Cheque" panose="020B0604020202020204" charset="0"/>
      <p:regular r:id="rId12"/>
    </p:embeddedFont>
    <p:embeddedFont>
      <p:font typeface="Cheque Bold" panose="020B0604020202020204" charset="0"/>
      <p:regular r:id="rId13"/>
    </p:embeddedFont>
    <p:embeddedFont>
      <p:font typeface="Cy Grotesk Grand" panose="020B0604020202020204" charset="0"/>
      <p:regular r:id="rId14"/>
    </p:embeddedFont>
    <p:embeddedFont>
      <p:font typeface="Cy Grotesk Wide" panose="020B0604020202020204" charset="0"/>
      <p:regular r:id="rId15"/>
    </p:embeddedFont>
    <p:embeddedFont>
      <p:font typeface="DejaVu Serif" panose="020B0604020202020204" charset="0"/>
      <p:regular r:id="rId16"/>
    </p:embeddedFont>
    <p:embeddedFont>
      <p:font typeface="DejaVu Serif Bold" panose="020B0604020202020204" charset="0"/>
      <p:regular r:id="rId17"/>
    </p:embeddedFont>
    <p:embeddedFont>
      <p:font typeface="Lora" pitchFamily="2" charset="0"/>
      <p:regular r:id="rId18"/>
    </p:embeddedFont>
    <p:embeddedFont>
      <p:font typeface="Lo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22014">
            <a:off x="10641326" y="-721728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3" y="0"/>
                </a:lnTo>
                <a:lnTo>
                  <a:pt x="10329583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18767" y="1327050"/>
            <a:ext cx="11000575" cy="6196773"/>
          </a:xfrm>
          <a:custGeom>
            <a:avLst/>
            <a:gdLst/>
            <a:ahLst/>
            <a:cxnLst/>
            <a:rect l="l" t="t" r="r" b="b"/>
            <a:pathLst>
              <a:path w="11000575" h="6196773">
                <a:moveTo>
                  <a:pt x="0" y="0"/>
                </a:moveTo>
                <a:lnTo>
                  <a:pt x="11000574" y="0"/>
                </a:lnTo>
                <a:lnTo>
                  <a:pt x="11000574" y="6196773"/>
                </a:lnTo>
                <a:lnTo>
                  <a:pt x="0" y="6196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4273" y="3712788"/>
            <a:ext cx="6288845" cy="2861424"/>
          </a:xfrm>
          <a:custGeom>
            <a:avLst/>
            <a:gdLst/>
            <a:ahLst/>
            <a:cxnLst/>
            <a:rect l="l" t="t" r="r" b="b"/>
            <a:pathLst>
              <a:path w="6288845" h="2861424">
                <a:moveTo>
                  <a:pt x="0" y="0"/>
                </a:moveTo>
                <a:lnTo>
                  <a:pt x="6288845" y="0"/>
                </a:lnTo>
                <a:lnTo>
                  <a:pt x="6288845" y="2861424"/>
                </a:lnTo>
                <a:lnTo>
                  <a:pt x="0" y="286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198" y="176292"/>
            <a:ext cx="4698696" cy="2327254"/>
          </a:xfrm>
          <a:custGeom>
            <a:avLst/>
            <a:gdLst/>
            <a:ahLst/>
            <a:cxnLst/>
            <a:rect l="l" t="t" r="r" b="b"/>
            <a:pathLst>
              <a:path w="4698696" h="2327254">
                <a:moveTo>
                  <a:pt x="0" y="0"/>
                </a:moveTo>
                <a:lnTo>
                  <a:pt x="4698696" y="0"/>
                </a:lnTo>
                <a:lnTo>
                  <a:pt x="4698696" y="2327253"/>
                </a:lnTo>
                <a:lnTo>
                  <a:pt x="0" y="232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198" y="3490913"/>
            <a:ext cx="8583684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FFFFFF"/>
                </a:solidFill>
                <a:latin typeface="Cheque"/>
              </a:rPr>
              <a:t>Ear Electronic Device for Tinnitus Frequency Finding and Adjusting to Provide Relief to Tinnitus Suffering Patient</a:t>
            </a:r>
          </a:p>
        </p:txBody>
      </p:sp>
      <p:sp>
        <p:nvSpPr>
          <p:cNvPr id="7" name="Freeform 7"/>
          <p:cNvSpPr/>
          <p:nvPr/>
        </p:nvSpPr>
        <p:spPr>
          <a:xfrm>
            <a:off x="-2881103" y="752382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52382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1695" y="2701709"/>
            <a:ext cx="5567747" cy="4822114"/>
          </a:xfrm>
          <a:custGeom>
            <a:avLst/>
            <a:gdLst/>
            <a:ahLst/>
            <a:cxnLst/>
            <a:rect l="l" t="t" r="r" b="b"/>
            <a:pathLst>
              <a:path w="5567747" h="4822114">
                <a:moveTo>
                  <a:pt x="0" y="0"/>
                </a:moveTo>
                <a:lnTo>
                  <a:pt x="5567747" y="0"/>
                </a:lnTo>
                <a:lnTo>
                  <a:pt x="5567747" y="4822114"/>
                </a:lnTo>
                <a:lnTo>
                  <a:pt x="0" y="482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3" t="-22387" r="-9627" b="-4723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7897" y="1028700"/>
            <a:ext cx="1623060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4152">
                <a:solidFill>
                  <a:srgbClr val="FFFFFF"/>
                </a:solidFill>
                <a:latin typeface="Lora"/>
              </a:rPr>
              <a:t>INTRODUCTION: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4907" y="2001304"/>
            <a:ext cx="9028017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ora"/>
              </a:rPr>
              <a:t>Embarking on the challenges of tinnitus, affecting 10% of individuals, our revolutionary Ear Pod device steps in.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4907" y="4705558"/>
            <a:ext cx="9260774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ora"/>
              </a:rPr>
              <a:t> With risk factors ranging from aging to drug therapies, our Ear Pod offers a proactive approach, acknowledging that while a cure is rare, it empowers users to navigate tinnitus, avoiding ineffective treatments and substantial costs.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4907" y="7144593"/>
            <a:ext cx="9260774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ora"/>
              </a:rPr>
              <a:t> In the realm of psychosocial care, our Ear Pod focuses on identifying triggers and imparting essential coping skills, ushering a new era for those living with persistent tinnitus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907" y="3528585"/>
            <a:ext cx="902801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Lora"/>
              </a:rPr>
              <a:t>Beyond the audible perception, tinnitus intertwines with issues like anxiety and reduced quality of life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6278" y="3915062"/>
            <a:ext cx="2456875" cy="2456875"/>
          </a:xfrm>
          <a:custGeom>
            <a:avLst/>
            <a:gdLst/>
            <a:ahLst/>
            <a:cxnLst/>
            <a:rect l="l" t="t" r="r" b="b"/>
            <a:pathLst>
              <a:path w="2456875" h="2456875">
                <a:moveTo>
                  <a:pt x="0" y="0"/>
                </a:moveTo>
                <a:lnTo>
                  <a:pt x="2456875" y="0"/>
                </a:lnTo>
                <a:lnTo>
                  <a:pt x="2456875" y="2456876"/>
                </a:lnTo>
                <a:lnTo>
                  <a:pt x="0" y="245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6982" y="4642552"/>
            <a:ext cx="2923961" cy="1953455"/>
          </a:xfrm>
          <a:custGeom>
            <a:avLst/>
            <a:gdLst/>
            <a:ahLst/>
            <a:cxnLst/>
            <a:rect l="l" t="t" r="r" b="b"/>
            <a:pathLst>
              <a:path w="2923961" h="1953455">
                <a:moveTo>
                  <a:pt x="0" y="0"/>
                </a:moveTo>
                <a:lnTo>
                  <a:pt x="2923961" y="0"/>
                </a:lnTo>
                <a:lnTo>
                  <a:pt x="2923961" y="1953454"/>
                </a:lnTo>
                <a:lnTo>
                  <a:pt x="0" y="195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7322" y="3248067"/>
            <a:ext cx="1862231" cy="186222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52390" y="658989"/>
            <a:ext cx="1744566" cy="345192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l="l" t="t" r="r" b="b"/>
              <a:pathLst>
                <a:path w="4876800" h="225171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5518038" y="6514218"/>
            <a:ext cx="2813271" cy="2813271"/>
          </a:xfrm>
          <a:custGeom>
            <a:avLst/>
            <a:gdLst/>
            <a:ahLst/>
            <a:cxnLst/>
            <a:rect l="l" t="t" r="r" b="b"/>
            <a:pathLst>
              <a:path w="2813271" h="2813271">
                <a:moveTo>
                  <a:pt x="0" y="0"/>
                </a:moveTo>
                <a:lnTo>
                  <a:pt x="2813271" y="0"/>
                </a:lnTo>
                <a:lnTo>
                  <a:pt x="2813271" y="2813271"/>
                </a:lnTo>
                <a:lnTo>
                  <a:pt x="0" y="2813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20095" y="4225778"/>
            <a:ext cx="1698384" cy="2364838"/>
          </a:xfrm>
          <a:custGeom>
            <a:avLst/>
            <a:gdLst/>
            <a:ahLst/>
            <a:cxnLst/>
            <a:rect l="l" t="t" r="r" b="b"/>
            <a:pathLst>
              <a:path w="1698384" h="2364838">
                <a:moveTo>
                  <a:pt x="0" y="0"/>
                </a:moveTo>
                <a:lnTo>
                  <a:pt x="1698384" y="0"/>
                </a:lnTo>
                <a:lnTo>
                  <a:pt x="1698384" y="2364838"/>
                </a:lnTo>
                <a:lnTo>
                  <a:pt x="0" y="236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3736332" y="2384740"/>
            <a:ext cx="19050" cy="17259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3717284" y="6885683"/>
            <a:ext cx="0" cy="9920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736334" y="2384951"/>
            <a:ext cx="23346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V="1">
            <a:off x="3717284" y="7920853"/>
            <a:ext cx="16545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7855930" y="2404000"/>
            <a:ext cx="257525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0450237" y="2404199"/>
            <a:ext cx="19050" cy="18215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flipV="1">
            <a:off x="10500890" y="7159078"/>
            <a:ext cx="0" cy="7808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Freeform 26"/>
          <p:cNvSpPr/>
          <p:nvPr/>
        </p:nvSpPr>
        <p:spPr>
          <a:xfrm>
            <a:off x="12710096" y="4325745"/>
            <a:ext cx="2176778" cy="2164904"/>
          </a:xfrm>
          <a:custGeom>
            <a:avLst/>
            <a:gdLst/>
            <a:ahLst/>
            <a:cxnLst/>
            <a:rect l="l" t="t" r="r" b="b"/>
            <a:pathLst>
              <a:path w="2176778" h="2164904">
                <a:moveTo>
                  <a:pt x="0" y="0"/>
                </a:moveTo>
                <a:lnTo>
                  <a:pt x="2176777" y="0"/>
                </a:lnTo>
                <a:lnTo>
                  <a:pt x="2176777" y="2164904"/>
                </a:lnTo>
                <a:lnTo>
                  <a:pt x="0" y="2164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 flipH="1">
            <a:off x="17328962" y="2384951"/>
            <a:ext cx="0" cy="22576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469340" y="2423050"/>
            <a:ext cx="68596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 flipV="1">
            <a:off x="17309912" y="6099016"/>
            <a:ext cx="19050" cy="184088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0500890" y="7939903"/>
            <a:ext cx="680902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1318479" y="5408197"/>
            <a:ext cx="139161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297322" y="5869498"/>
            <a:ext cx="2008286" cy="2008278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5540199" y="8998392"/>
            <a:ext cx="2897545" cy="62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1836">
                <a:solidFill>
                  <a:srgbClr val="FFFFFF"/>
                </a:solidFill>
                <a:latin typeface="Lora Bold"/>
              </a:rPr>
              <a:t>RASPBERRY PI</a:t>
            </a:r>
          </a:p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Lora Bold"/>
              </a:rPr>
              <a:t>WITH LCD DISPLAY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75394" y="4131554"/>
            <a:ext cx="2427155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Canva Sans Bold"/>
              </a:rPr>
              <a:t>MOBILE APP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05871" y="6576956"/>
            <a:ext cx="2210859" cy="59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  <a:spcBef>
                <a:spcPct val="0"/>
              </a:spcBef>
            </a:pPr>
            <a:r>
              <a:rPr lang="en-US" sz="1784">
                <a:solidFill>
                  <a:srgbClr val="FFFFFF"/>
                </a:solidFill>
                <a:latin typeface="Canva Sans Bold"/>
              </a:rPr>
              <a:t>FIREBASE CLOUD STORAGE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99972" y="6694181"/>
            <a:ext cx="2210859" cy="91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784">
                <a:solidFill>
                  <a:srgbClr val="FFFFFF"/>
                </a:solidFill>
                <a:latin typeface="Canva Sans Bold"/>
              </a:rPr>
              <a:t> MACHINE</a:t>
            </a:r>
          </a:p>
          <a:p>
            <a:pPr algn="ctr">
              <a:lnSpc>
                <a:spcPts val="2498"/>
              </a:lnSpc>
              <a:spcBef>
                <a:spcPct val="0"/>
              </a:spcBef>
            </a:pPr>
            <a:r>
              <a:rPr lang="en-US" sz="1784">
                <a:solidFill>
                  <a:srgbClr val="FFFFFF"/>
                </a:solidFill>
                <a:latin typeface="Canva Sans Bold"/>
              </a:rPr>
              <a:t>LEARNING TECHNIQUES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46278" y="6184880"/>
            <a:ext cx="2897545" cy="30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Lora Bold"/>
              </a:rPr>
              <a:t>ARDUINO UNO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34607" y="8230201"/>
            <a:ext cx="1871001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Canva Sans Bold"/>
              </a:rPr>
              <a:t>PULSE SENSOR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13933" y="5222218"/>
            <a:ext cx="1575065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Canva Sans Bold"/>
              </a:rPr>
              <a:t>GSR SENSOR</a:t>
            </a:r>
          </a:p>
        </p:txBody>
      </p:sp>
      <p:sp>
        <p:nvSpPr>
          <p:cNvPr id="41" name="AutoShape 41"/>
          <p:cNvSpPr/>
          <p:nvPr/>
        </p:nvSpPr>
        <p:spPr>
          <a:xfrm>
            <a:off x="2765328" y="3851411"/>
            <a:ext cx="19050" cy="31299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22">
            <a:extLst>
              <a:ext uri="{FF2B5EF4-FFF2-40B4-BE49-F238E27FC236}">
                <a16:creationId xmlns:a16="http://schemas.microsoft.com/office/drawing/2014/main" id="{DDE2F6A5-9DAD-144E-BD49-93670EA120E1}"/>
              </a:ext>
            </a:extLst>
          </p:cNvPr>
          <p:cNvSpPr/>
          <p:nvPr/>
        </p:nvSpPr>
        <p:spPr>
          <a:xfrm flipH="1" flipV="1">
            <a:off x="8437744" y="7939902"/>
            <a:ext cx="257525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65522" y="1058906"/>
            <a:ext cx="10392130" cy="8924169"/>
          </a:xfrm>
          <a:custGeom>
            <a:avLst/>
            <a:gdLst/>
            <a:ahLst/>
            <a:cxnLst/>
            <a:rect l="l" t="t" r="r" b="b"/>
            <a:pathLst>
              <a:path w="10392130" h="8924169">
                <a:moveTo>
                  <a:pt x="0" y="0"/>
                </a:moveTo>
                <a:lnTo>
                  <a:pt x="10392130" y="0"/>
                </a:lnTo>
                <a:lnTo>
                  <a:pt x="10392130" y="8924169"/>
                </a:lnTo>
                <a:lnTo>
                  <a:pt x="0" y="892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32" b="-391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65452" y="9220200"/>
            <a:ext cx="1042730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965487" y="8226988"/>
            <a:ext cx="1042730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316083" y="2843176"/>
            <a:ext cx="9725973" cy="4979867"/>
            <a:chOff x="0" y="0"/>
            <a:chExt cx="2561573" cy="13115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1573" cy="1311570"/>
            </a:xfrm>
            <a:custGeom>
              <a:avLst/>
              <a:gdLst/>
              <a:ahLst/>
              <a:cxnLst/>
              <a:rect l="l" t="t" r="r" b="b"/>
              <a:pathLst>
                <a:path w="2561573" h="1311570">
                  <a:moveTo>
                    <a:pt x="0" y="0"/>
                  </a:moveTo>
                  <a:lnTo>
                    <a:pt x="2561573" y="0"/>
                  </a:lnTo>
                  <a:lnTo>
                    <a:pt x="2561573" y="1311570"/>
                  </a:lnTo>
                  <a:lnTo>
                    <a:pt x="0" y="1311570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61573" cy="135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3965522" y="2420180"/>
            <a:ext cx="1042730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277591" y="3651334"/>
            <a:ext cx="3483557" cy="3709108"/>
            <a:chOff x="0" y="0"/>
            <a:chExt cx="917480" cy="976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7480" cy="976884"/>
            </a:xfrm>
            <a:custGeom>
              <a:avLst/>
              <a:gdLst/>
              <a:ahLst/>
              <a:cxnLst/>
              <a:rect l="l" t="t" r="r" b="b"/>
              <a:pathLst>
                <a:path w="917480" h="976884">
                  <a:moveTo>
                    <a:pt x="0" y="0"/>
                  </a:moveTo>
                  <a:lnTo>
                    <a:pt x="917480" y="0"/>
                  </a:lnTo>
                  <a:lnTo>
                    <a:pt x="917480" y="976884"/>
                  </a:lnTo>
                  <a:lnTo>
                    <a:pt x="0" y="976884"/>
                  </a:lnTo>
                  <a:close/>
                </a:path>
              </a:pathLst>
            </a:custGeom>
            <a:solidFill>
              <a:srgbClr val="93F2F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17480" cy="102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38914" y="3651334"/>
            <a:ext cx="3413418" cy="3709108"/>
            <a:chOff x="0" y="0"/>
            <a:chExt cx="899007" cy="9768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9007" cy="976884"/>
            </a:xfrm>
            <a:custGeom>
              <a:avLst/>
              <a:gdLst/>
              <a:ahLst/>
              <a:cxnLst/>
              <a:rect l="l" t="t" r="r" b="b"/>
              <a:pathLst>
                <a:path w="899007" h="976884">
                  <a:moveTo>
                    <a:pt x="0" y="0"/>
                  </a:moveTo>
                  <a:lnTo>
                    <a:pt x="899007" y="0"/>
                  </a:lnTo>
                  <a:lnTo>
                    <a:pt x="899007" y="976884"/>
                  </a:lnTo>
                  <a:lnTo>
                    <a:pt x="0" y="976884"/>
                  </a:lnTo>
                  <a:close/>
                </a:path>
              </a:pathLst>
            </a:custGeom>
            <a:solidFill>
              <a:srgbClr val="93F2F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99007" cy="1024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77591" y="1371567"/>
            <a:ext cx="7796829" cy="64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2"/>
              </a:lnSpc>
              <a:spcBef>
                <a:spcPct val="0"/>
              </a:spcBef>
            </a:pPr>
            <a:r>
              <a:rPr lang="en-US" sz="3716">
                <a:solidFill>
                  <a:srgbClr val="000000"/>
                </a:solidFill>
                <a:latin typeface="Canva Sans Bold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20620" y="3172374"/>
            <a:ext cx="6460383" cy="89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000000"/>
                </a:solidFill>
                <a:latin typeface="DejaVu Serif Bold"/>
              </a:rPr>
              <a:t>DEVICE</a:t>
            </a:r>
          </a:p>
          <a:p>
            <a:pPr algn="ctr">
              <a:lnSpc>
                <a:spcPts val="3529"/>
              </a:lnSpc>
              <a:spcBef>
                <a:spcPct val="0"/>
              </a:spcBef>
            </a:pPr>
            <a:endParaRPr lang="en-US" sz="2521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23450" y="3172374"/>
            <a:ext cx="6460383" cy="89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000000"/>
                </a:solidFill>
                <a:latin typeface="DejaVu Serif Bold"/>
              </a:rPr>
              <a:t>ANDROID</a:t>
            </a:r>
          </a:p>
          <a:p>
            <a:pPr algn="ctr">
              <a:lnSpc>
                <a:spcPts val="3529"/>
              </a:lnSpc>
              <a:spcBef>
                <a:spcPct val="0"/>
              </a:spcBef>
            </a:pPr>
            <a:endParaRPr lang="en-US" sz="2521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45085" y="4799722"/>
            <a:ext cx="5548570" cy="134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000000"/>
                </a:solidFill>
                <a:latin typeface="DejaVu Serif"/>
              </a:rPr>
              <a:t>QT</a:t>
            </a:r>
          </a:p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000000"/>
                </a:solidFill>
                <a:latin typeface="DejaVu Serif"/>
              </a:rPr>
              <a:t>FRAMEWORK</a:t>
            </a:r>
          </a:p>
          <a:p>
            <a:pPr algn="ctr">
              <a:lnSpc>
                <a:spcPts val="3529"/>
              </a:lnSpc>
              <a:spcBef>
                <a:spcPct val="0"/>
              </a:spcBef>
            </a:pPr>
            <a:endParaRPr lang="en-US" sz="2521">
              <a:solidFill>
                <a:srgbClr val="000000"/>
              </a:solidFill>
              <a:latin typeface="DejaVu Seri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58404" y="5139943"/>
            <a:ext cx="5434353" cy="88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DejaVu Serif"/>
              </a:rPr>
              <a:t>FLUTTER</a:t>
            </a:r>
          </a:p>
          <a:p>
            <a:pPr algn="ctr">
              <a:lnSpc>
                <a:spcPts val="3457"/>
              </a:lnSpc>
              <a:spcBef>
                <a:spcPct val="0"/>
              </a:spcBef>
            </a:pPr>
            <a:endParaRPr lang="en-US" sz="2469">
              <a:solidFill>
                <a:srgbClr val="000000"/>
              </a:solidFill>
              <a:latin typeface="DejaVu Ser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44158" y="8441218"/>
            <a:ext cx="7160966" cy="10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6">
                <a:solidFill>
                  <a:srgbClr val="000000"/>
                </a:solidFill>
                <a:latin typeface="Canva Sans Bold"/>
              </a:rPr>
              <a:t>CLOUD</a:t>
            </a:r>
          </a:p>
          <a:p>
            <a:pPr algn="ctr">
              <a:lnSpc>
                <a:spcPts val="4823"/>
              </a:lnSpc>
              <a:spcBef>
                <a:spcPct val="0"/>
              </a:spcBef>
            </a:pPr>
            <a:endParaRPr lang="en-US" sz="2796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99060" y="9366473"/>
            <a:ext cx="5560438" cy="92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2676">
                <a:solidFill>
                  <a:srgbClr val="000000"/>
                </a:solidFill>
                <a:latin typeface="Canva Sans Bold"/>
              </a:rPr>
              <a:t>MACHINE LEARNING</a:t>
            </a:r>
          </a:p>
          <a:p>
            <a:pPr algn="ctr">
              <a:lnSpc>
                <a:spcPts val="3634"/>
              </a:lnSpc>
              <a:spcBef>
                <a:spcPct val="0"/>
              </a:spcBef>
            </a:pPr>
            <a:endParaRPr lang="en-US" sz="2676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2429" y="255073"/>
            <a:ext cx="3471386" cy="49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Lora"/>
              </a:rPr>
              <a:t>TECHNICAL STACK: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938914" y="8132247"/>
            <a:ext cx="475436" cy="878403"/>
          </a:xfrm>
          <a:custGeom>
            <a:avLst/>
            <a:gdLst/>
            <a:ahLst/>
            <a:cxnLst/>
            <a:rect l="l" t="t" r="r" b="b"/>
            <a:pathLst>
              <a:path w="475436" h="878403">
                <a:moveTo>
                  <a:pt x="0" y="0"/>
                </a:moveTo>
                <a:lnTo>
                  <a:pt x="475436" y="0"/>
                </a:lnTo>
                <a:lnTo>
                  <a:pt x="475436" y="878403"/>
                </a:lnTo>
                <a:lnTo>
                  <a:pt x="0" y="878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1623" y="701256"/>
            <a:ext cx="8497917" cy="8884487"/>
            <a:chOff x="0" y="0"/>
            <a:chExt cx="11330556" cy="11845983"/>
          </a:xfrm>
        </p:grpSpPr>
        <p:sp>
          <p:nvSpPr>
            <p:cNvPr id="3" name="TextBox 3"/>
            <p:cNvSpPr txBox="1"/>
            <p:nvPr/>
          </p:nvSpPr>
          <p:spPr>
            <a:xfrm>
              <a:off x="0" y="2213392"/>
              <a:ext cx="11330556" cy="89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54"/>
                </a:lnSpc>
                <a:spcBef>
                  <a:spcPct val="0"/>
                </a:spcBef>
              </a:pPr>
              <a:r>
                <a:rPr lang="en-US" sz="4461">
                  <a:solidFill>
                    <a:srgbClr val="EDECED"/>
                  </a:solidFill>
                  <a:latin typeface="Lora Bold"/>
                </a:rPr>
                <a:t>FEATURES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2750779" y="0"/>
              <a:ext cx="5828999" cy="11845983"/>
              <a:chOff x="0" y="0"/>
              <a:chExt cx="5001260" cy="101638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000993" cy="10163632"/>
              </a:xfrm>
              <a:custGeom>
                <a:avLst/>
                <a:gdLst/>
                <a:ahLst/>
                <a:cxnLst/>
                <a:rect l="l" t="t" r="r" b="b"/>
                <a:pathLst>
                  <a:path w="5000993" h="10163632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5" r="-45"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l="l" t="t" r="r" b="b"/>
                <a:pathLst>
                  <a:path w="4330776" h="9398000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1548">
                      <a:alpha val="100000"/>
                    </a:srgbClr>
                  </a:gs>
                  <a:gs pos="50000">
                    <a:srgbClr val="5CE1E6">
                      <a:alpha val="100000"/>
                    </a:srgbClr>
                  </a:gs>
                  <a:gs pos="100000">
                    <a:srgbClr val="7AABBE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3286274" y="3841554"/>
              <a:ext cx="2265842" cy="2430830"/>
              <a:chOff x="0" y="0"/>
              <a:chExt cx="439467" cy="471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67" cy="471467"/>
              </a:xfrm>
              <a:custGeom>
                <a:avLst/>
                <a:gdLst/>
                <a:ahLst/>
                <a:cxnLst/>
                <a:rect l="l" t="t" r="r" b="b"/>
                <a:pathLst>
                  <a:path w="439467" h="471467">
                    <a:moveTo>
                      <a:pt x="219733" y="0"/>
                    </a:moveTo>
                    <a:lnTo>
                      <a:pt x="219733" y="0"/>
                    </a:lnTo>
                    <a:cubicBezTo>
                      <a:pt x="341089" y="0"/>
                      <a:pt x="439467" y="98378"/>
                      <a:pt x="439467" y="219733"/>
                    </a:cubicBezTo>
                    <a:lnTo>
                      <a:pt x="439467" y="251733"/>
                    </a:lnTo>
                    <a:cubicBezTo>
                      <a:pt x="439467" y="310010"/>
                      <a:pt x="416316" y="365900"/>
                      <a:pt x="375108" y="407108"/>
                    </a:cubicBezTo>
                    <a:cubicBezTo>
                      <a:pt x="333900" y="448316"/>
                      <a:pt x="278010" y="471467"/>
                      <a:pt x="219733" y="471467"/>
                    </a:cubicBezTo>
                    <a:lnTo>
                      <a:pt x="219733" y="471467"/>
                    </a:lnTo>
                    <a:cubicBezTo>
                      <a:pt x="161456" y="471467"/>
                      <a:pt x="105566" y="448316"/>
                      <a:pt x="64358" y="407108"/>
                    </a:cubicBezTo>
                    <a:cubicBezTo>
                      <a:pt x="23150" y="365900"/>
                      <a:pt x="0" y="310010"/>
                      <a:pt x="0" y="251733"/>
                    </a:cubicBezTo>
                    <a:lnTo>
                      <a:pt x="0" y="219733"/>
                    </a:lnTo>
                    <a:cubicBezTo>
                      <a:pt x="0" y="161456"/>
                      <a:pt x="23150" y="105566"/>
                      <a:pt x="64358" y="64358"/>
                    </a:cubicBezTo>
                    <a:cubicBezTo>
                      <a:pt x="105566" y="23150"/>
                      <a:pt x="161456" y="0"/>
                      <a:pt x="2197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439467" cy="471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75563" y="3841554"/>
              <a:ext cx="2265842" cy="2430830"/>
              <a:chOff x="0" y="0"/>
              <a:chExt cx="439467" cy="47146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39467" cy="471467"/>
              </a:xfrm>
              <a:custGeom>
                <a:avLst/>
                <a:gdLst/>
                <a:ahLst/>
                <a:cxnLst/>
                <a:rect l="l" t="t" r="r" b="b"/>
                <a:pathLst>
                  <a:path w="439467" h="471467">
                    <a:moveTo>
                      <a:pt x="219733" y="0"/>
                    </a:moveTo>
                    <a:lnTo>
                      <a:pt x="219733" y="0"/>
                    </a:lnTo>
                    <a:cubicBezTo>
                      <a:pt x="341089" y="0"/>
                      <a:pt x="439467" y="98378"/>
                      <a:pt x="439467" y="219733"/>
                    </a:cubicBezTo>
                    <a:lnTo>
                      <a:pt x="439467" y="251733"/>
                    </a:lnTo>
                    <a:cubicBezTo>
                      <a:pt x="439467" y="310010"/>
                      <a:pt x="416316" y="365900"/>
                      <a:pt x="375108" y="407108"/>
                    </a:cubicBezTo>
                    <a:cubicBezTo>
                      <a:pt x="333900" y="448316"/>
                      <a:pt x="278010" y="471467"/>
                      <a:pt x="219733" y="471467"/>
                    </a:cubicBezTo>
                    <a:lnTo>
                      <a:pt x="219733" y="471467"/>
                    </a:lnTo>
                    <a:cubicBezTo>
                      <a:pt x="161456" y="471467"/>
                      <a:pt x="105566" y="448316"/>
                      <a:pt x="64358" y="407108"/>
                    </a:cubicBezTo>
                    <a:cubicBezTo>
                      <a:pt x="23150" y="365900"/>
                      <a:pt x="0" y="310010"/>
                      <a:pt x="0" y="251733"/>
                    </a:cubicBezTo>
                    <a:lnTo>
                      <a:pt x="0" y="219733"/>
                    </a:lnTo>
                    <a:cubicBezTo>
                      <a:pt x="0" y="161456"/>
                      <a:pt x="23150" y="105566"/>
                      <a:pt x="64358" y="64358"/>
                    </a:cubicBezTo>
                    <a:cubicBezTo>
                      <a:pt x="105566" y="23150"/>
                      <a:pt x="161456" y="0"/>
                      <a:pt x="2197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439467" cy="471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286274" y="6886621"/>
              <a:ext cx="2265842" cy="2430830"/>
              <a:chOff x="0" y="0"/>
              <a:chExt cx="439467" cy="4714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39467" cy="471467"/>
              </a:xfrm>
              <a:custGeom>
                <a:avLst/>
                <a:gdLst/>
                <a:ahLst/>
                <a:cxnLst/>
                <a:rect l="l" t="t" r="r" b="b"/>
                <a:pathLst>
                  <a:path w="439467" h="471467">
                    <a:moveTo>
                      <a:pt x="219733" y="0"/>
                    </a:moveTo>
                    <a:lnTo>
                      <a:pt x="219733" y="0"/>
                    </a:lnTo>
                    <a:cubicBezTo>
                      <a:pt x="341089" y="0"/>
                      <a:pt x="439467" y="98378"/>
                      <a:pt x="439467" y="219733"/>
                    </a:cubicBezTo>
                    <a:lnTo>
                      <a:pt x="439467" y="251733"/>
                    </a:lnTo>
                    <a:cubicBezTo>
                      <a:pt x="439467" y="310010"/>
                      <a:pt x="416316" y="365900"/>
                      <a:pt x="375108" y="407108"/>
                    </a:cubicBezTo>
                    <a:cubicBezTo>
                      <a:pt x="333900" y="448316"/>
                      <a:pt x="278010" y="471467"/>
                      <a:pt x="219733" y="471467"/>
                    </a:cubicBezTo>
                    <a:lnTo>
                      <a:pt x="219733" y="471467"/>
                    </a:lnTo>
                    <a:cubicBezTo>
                      <a:pt x="161456" y="471467"/>
                      <a:pt x="105566" y="448316"/>
                      <a:pt x="64358" y="407108"/>
                    </a:cubicBezTo>
                    <a:cubicBezTo>
                      <a:pt x="23150" y="365900"/>
                      <a:pt x="0" y="310010"/>
                      <a:pt x="0" y="251733"/>
                    </a:cubicBezTo>
                    <a:lnTo>
                      <a:pt x="0" y="219733"/>
                    </a:lnTo>
                    <a:cubicBezTo>
                      <a:pt x="0" y="161456"/>
                      <a:pt x="23150" y="105566"/>
                      <a:pt x="64358" y="64358"/>
                    </a:cubicBezTo>
                    <a:cubicBezTo>
                      <a:pt x="105566" y="23150"/>
                      <a:pt x="161456" y="0"/>
                      <a:pt x="2197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439467" cy="471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775563" y="6886621"/>
              <a:ext cx="2265842" cy="2430830"/>
              <a:chOff x="0" y="0"/>
              <a:chExt cx="439467" cy="4714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39467" cy="471467"/>
              </a:xfrm>
              <a:custGeom>
                <a:avLst/>
                <a:gdLst/>
                <a:ahLst/>
                <a:cxnLst/>
                <a:rect l="l" t="t" r="r" b="b"/>
                <a:pathLst>
                  <a:path w="439467" h="471467">
                    <a:moveTo>
                      <a:pt x="219733" y="0"/>
                    </a:moveTo>
                    <a:lnTo>
                      <a:pt x="219733" y="0"/>
                    </a:lnTo>
                    <a:cubicBezTo>
                      <a:pt x="341089" y="0"/>
                      <a:pt x="439467" y="98378"/>
                      <a:pt x="439467" y="219733"/>
                    </a:cubicBezTo>
                    <a:lnTo>
                      <a:pt x="439467" y="251733"/>
                    </a:lnTo>
                    <a:cubicBezTo>
                      <a:pt x="439467" y="310010"/>
                      <a:pt x="416316" y="365900"/>
                      <a:pt x="375108" y="407108"/>
                    </a:cubicBezTo>
                    <a:cubicBezTo>
                      <a:pt x="333900" y="448316"/>
                      <a:pt x="278010" y="471467"/>
                      <a:pt x="219733" y="471467"/>
                    </a:cubicBezTo>
                    <a:lnTo>
                      <a:pt x="219733" y="471467"/>
                    </a:lnTo>
                    <a:cubicBezTo>
                      <a:pt x="161456" y="471467"/>
                      <a:pt x="105566" y="448316"/>
                      <a:pt x="64358" y="407108"/>
                    </a:cubicBezTo>
                    <a:cubicBezTo>
                      <a:pt x="23150" y="365900"/>
                      <a:pt x="0" y="310010"/>
                      <a:pt x="0" y="251733"/>
                    </a:cubicBezTo>
                    <a:lnTo>
                      <a:pt x="0" y="219733"/>
                    </a:lnTo>
                    <a:cubicBezTo>
                      <a:pt x="0" y="161456"/>
                      <a:pt x="23150" y="105566"/>
                      <a:pt x="64358" y="64358"/>
                    </a:cubicBezTo>
                    <a:cubicBezTo>
                      <a:pt x="105566" y="23150"/>
                      <a:pt x="161456" y="0"/>
                      <a:pt x="2197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0"/>
                <a:ext cx="439467" cy="471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286274" y="4492843"/>
              <a:ext cx="2265842" cy="931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r>
                <a:rPr lang="en-US" sz="1527">
                  <a:solidFill>
                    <a:srgbClr val="FFFFFF"/>
                  </a:solidFill>
                  <a:latin typeface="Cy Grotesk Wide"/>
                </a:rPr>
                <a:t>TINNITUS ASSESSMENT</a:t>
              </a:r>
            </a:p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lang="en-US" sz="1527">
                <a:solidFill>
                  <a:srgbClr val="FFFFFF"/>
                </a:solidFill>
                <a:latin typeface="Cy Grotesk Wid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665278" y="4492843"/>
              <a:ext cx="2535028" cy="737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6"/>
                </a:lnSpc>
                <a:spcBef>
                  <a:spcPct val="0"/>
                </a:spcBef>
              </a:pPr>
              <a:r>
                <a:rPr lang="en-US" sz="1222">
                  <a:solidFill>
                    <a:srgbClr val="FFFFFF"/>
                  </a:solidFill>
                  <a:latin typeface="Cy Grotesk Grand"/>
                </a:rPr>
                <a:t>TINNITUS PROGRESSION</a:t>
              </a:r>
            </a:p>
            <a:p>
              <a:pPr algn="ctr">
                <a:lnSpc>
                  <a:spcPts val="1466"/>
                </a:lnSpc>
                <a:spcBef>
                  <a:spcPct val="0"/>
                </a:spcBef>
              </a:pPr>
              <a:r>
                <a:rPr lang="en-US" sz="1222">
                  <a:solidFill>
                    <a:srgbClr val="FFFFFF"/>
                  </a:solidFill>
                  <a:latin typeface="Cy Grotesk Grand"/>
                </a:rPr>
                <a:t>CLASSIFIER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286274" y="7646828"/>
              <a:ext cx="2265842" cy="863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1"/>
                </a:lnSpc>
                <a:spcBef>
                  <a:spcPct val="0"/>
                </a:spcBef>
              </a:pPr>
              <a:r>
                <a:rPr lang="en-US" sz="1425">
                  <a:solidFill>
                    <a:srgbClr val="FFFFFF"/>
                  </a:solidFill>
                  <a:latin typeface="Cy Grotesk Grand"/>
                </a:rPr>
                <a:t>AUDITORY DISTRACTION </a:t>
              </a:r>
            </a:p>
            <a:p>
              <a:pPr algn="ctr">
                <a:lnSpc>
                  <a:spcPts val="1711"/>
                </a:lnSpc>
                <a:spcBef>
                  <a:spcPct val="0"/>
                </a:spcBef>
              </a:pPr>
              <a:r>
                <a:rPr lang="en-US" sz="1425">
                  <a:solidFill>
                    <a:srgbClr val="FFFFFF"/>
                  </a:solidFill>
                  <a:latin typeface="Cy Grotesk Grand"/>
                </a:rPr>
                <a:t>MODULE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775563" y="7714023"/>
              <a:ext cx="2394449" cy="57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1"/>
                </a:lnSpc>
                <a:spcBef>
                  <a:spcPct val="0"/>
                </a:spcBef>
              </a:pPr>
              <a:r>
                <a:rPr lang="en-US" sz="1425">
                  <a:solidFill>
                    <a:srgbClr val="FFFFFF"/>
                  </a:solidFill>
                  <a:latin typeface="Cy Grotesk Grand"/>
                </a:rPr>
                <a:t>REVERSE FREQUENCY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507678" y="2077933"/>
              <a:ext cx="4315200" cy="103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0"/>
                </a:lnSpc>
                <a:spcBef>
                  <a:spcPct val="0"/>
                </a:spcBef>
              </a:pPr>
              <a:r>
                <a:rPr lang="en-US" sz="5092">
                  <a:solidFill>
                    <a:srgbClr val="FFFFFF"/>
                  </a:solidFill>
                  <a:latin typeface="Lora"/>
                </a:rPr>
                <a:t>FEATURES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642316" y="839338"/>
            <a:ext cx="12645684" cy="17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2"/>
              </a:lnSpc>
            </a:pPr>
            <a:r>
              <a:rPr lang="en-US" sz="2565" u="sng">
                <a:solidFill>
                  <a:srgbClr val="FFFFFF"/>
                </a:solidFill>
                <a:latin typeface="Canva Sans Bold"/>
              </a:rPr>
              <a:t>TINNITUS ASSESSMENT:</a:t>
            </a:r>
          </a:p>
          <a:p>
            <a:pPr marL="553978" lvl="1" indent="-276989">
              <a:lnSpc>
                <a:spcPts val="3592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Advanced signal analysis algorithms assess and identify the precise frequency spectrum of tinnitus.</a:t>
            </a:r>
          </a:p>
          <a:p>
            <a:pPr marL="553978" lvl="1" indent="-276989">
              <a:lnSpc>
                <a:spcPts val="3592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 enables personalized insights for effective management within the app.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42563" y="3206444"/>
            <a:ext cx="12645684" cy="17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2"/>
              </a:lnSpc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T</a:t>
            </a:r>
            <a:r>
              <a:rPr lang="en-US" sz="2565" u="sng">
                <a:solidFill>
                  <a:srgbClr val="FFFFFF"/>
                </a:solidFill>
                <a:latin typeface="Canva Sans Bold"/>
              </a:rPr>
              <a:t>INNITUS  PROGRESSION CLASSIFIER:</a:t>
            </a:r>
          </a:p>
          <a:p>
            <a:pPr marL="553978" lvl="1" indent="-276989">
              <a:lnSpc>
                <a:spcPts val="3592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Utilizing machine learning classification, the app dynamically categorizes and offers tailored information on different tinnitus stages, facilitating informed user guidance.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42316" y="5570146"/>
            <a:ext cx="12645684" cy="17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2"/>
              </a:lnSpc>
            </a:pPr>
            <a:r>
              <a:rPr lang="en-US" sz="2565" u="sng">
                <a:solidFill>
                  <a:srgbClr val="FFFFFF"/>
                </a:solidFill>
                <a:latin typeface="Canva Sans Bold"/>
              </a:rPr>
              <a:t>AUDITORY DISTRACTION MODULE:</a:t>
            </a:r>
          </a:p>
          <a:p>
            <a:pPr marL="553978" lvl="1" indent="-276989">
              <a:lnSpc>
                <a:spcPts val="3592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Seamless audio streaming with an adaptive content management system, providing users with personalized distraction through curated playlists and ambient sounds.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2316" y="7933847"/>
            <a:ext cx="12645684" cy="17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2"/>
              </a:lnSpc>
            </a:pPr>
            <a:r>
              <a:rPr lang="en-US" sz="2565" u="sng">
                <a:solidFill>
                  <a:srgbClr val="FFFFFF"/>
                </a:solidFill>
                <a:latin typeface="Canva Sans Bold"/>
              </a:rPr>
              <a:t>REVERSE FREQUENCY:</a:t>
            </a:r>
          </a:p>
          <a:p>
            <a:pPr marL="553978" lvl="1" indent="-276989">
              <a:lnSpc>
                <a:spcPts val="3592"/>
              </a:lnSpc>
              <a:buFont typeface="Arial"/>
              <a:buChar char="•"/>
            </a:pPr>
            <a:r>
              <a:rPr lang="en-US" sz="2565">
                <a:solidFill>
                  <a:srgbClr val="FFFFFF"/>
                </a:solidFill>
                <a:latin typeface="Canva Sans Bold"/>
              </a:rPr>
              <a:t>Real-time inverse frequency modulation is employed, potentially counteracting perceived tinnitus noise by generating an audio signal with an inverted frequency spectrum.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76797" y="4686419"/>
            <a:ext cx="4884773" cy="165586"/>
          </a:xfrm>
          <a:custGeom>
            <a:avLst/>
            <a:gdLst/>
            <a:ahLst/>
            <a:cxnLst/>
            <a:rect l="l" t="t" r="r" b="b"/>
            <a:pathLst>
              <a:path w="4884773" h="165586">
                <a:moveTo>
                  <a:pt x="0" y="0"/>
                </a:moveTo>
                <a:lnTo>
                  <a:pt x="4884773" y="0"/>
                </a:lnTo>
                <a:lnTo>
                  <a:pt x="4884773" y="165586"/>
                </a:lnTo>
                <a:lnTo>
                  <a:pt x="0" y="16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987">
            <a:off x="4708834" y="4045858"/>
            <a:ext cx="3132603" cy="1574133"/>
          </a:xfrm>
          <a:custGeom>
            <a:avLst/>
            <a:gdLst/>
            <a:ahLst/>
            <a:cxnLst/>
            <a:rect l="l" t="t" r="r" b="b"/>
            <a:pathLst>
              <a:path w="3132603" h="1574133">
                <a:moveTo>
                  <a:pt x="0" y="0"/>
                </a:moveTo>
                <a:lnTo>
                  <a:pt x="3132603" y="0"/>
                </a:lnTo>
                <a:lnTo>
                  <a:pt x="3132603" y="1574133"/>
                </a:lnTo>
                <a:lnTo>
                  <a:pt x="0" y="15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1335" y="1857182"/>
            <a:ext cx="3132603" cy="1574133"/>
          </a:xfrm>
          <a:custGeom>
            <a:avLst/>
            <a:gdLst/>
            <a:ahLst/>
            <a:cxnLst/>
            <a:rect l="l" t="t" r="r" b="b"/>
            <a:pathLst>
              <a:path w="3132603" h="1574133">
                <a:moveTo>
                  <a:pt x="0" y="0"/>
                </a:moveTo>
                <a:lnTo>
                  <a:pt x="3132603" y="0"/>
                </a:lnTo>
                <a:lnTo>
                  <a:pt x="3132603" y="1574133"/>
                </a:lnTo>
                <a:lnTo>
                  <a:pt x="0" y="157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86371" y="1857182"/>
            <a:ext cx="3132603" cy="1574133"/>
          </a:xfrm>
          <a:custGeom>
            <a:avLst/>
            <a:gdLst/>
            <a:ahLst/>
            <a:cxnLst/>
            <a:rect l="l" t="t" r="r" b="b"/>
            <a:pathLst>
              <a:path w="3132603" h="1574133">
                <a:moveTo>
                  <a:pt x="0" y="0"/>
                </a:moveTo>
                <a:lnTo>
                  <a:pt x="3132603" y="0"/>
                </a:lnTo>
                <a:lnTo>
                  <a:pt x="3132603" y="1574133"/>
                </a:lnTo>
                <a:lnTo>
                  <a:pt x="0" y="157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86371" y="4045919"/>
            <a:ext cx="3132603" cy="1574133"/>
          </a:xfrm>
          <a:custGeom>
            <a:avLst/>
            <a:gdLst/>
            <a:ahLst/>
            <a:cxnLst/>
            <a:rect l="l" t="t" r="r" b="b"/>
            <a:pathLst>
              <a:path w="3132603" h="1574133">
                <a:moveTo>
                  <a:pt x="0" y="0"/>
                </a:moveTo>
                <a:lnTo>
                  <a:pt x="3132603" y="0"/>
                </a:lnTo>
                <a:lnTo>
                  <a:pt x="3132603" y="1574133"/>
                </a:lnTo>
                <a:lnTo>
                  <a:pt x="0" y="15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10359071" y="7649605"/>
            <a:ext cx="19641" cy="614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8549638" y="6430396"/>
            <a:ext cx="3969545" cy="1416151"/>
            <a:chOff x="0" y="0"/>
            <a:chExt cx="1101723" cy="393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1723" cy="393044"/>
            </a:xfrm>
            <a:custGeom>
              <a:avLst/>
              <a:gdLst/>
              <a:ahLst/>
              <a:cxnLst/>
              <a:rect l="l" t="t" r="r" b="b"/>
              <a:pathLst>
                <a:path w="1101723" h="393044">
                  <a:moveTo>
                    <a:pt x="99467" y="0"/>
                  </a:moveTo>
                  <a:lnTo>
                    <a:pt x="1002256" y="0"/>
                  </a:lnTo>
                  <a:cubicBezTo>
                    <a:pt x="1057190" y="0"/>
                    <a:pt x="1101723" y="44533"/>
                    <a:pt x="1101723" y="99467"/>
                  </a:cubicBezTo>
                  <a:lnTo>
                    <a:pt x="1101723" y="293577"/>
                  </a:lnTo>
                  <a:cubicBezTo>
                    <a:pt x="1101723" y="348511"/>
                    <a:pt x="1057190" y="393044"/>
                    <a:pt x="1002256" y="393044"/>
                  </a:cubicBezTo>
                  <a:lnTo>
                    <a:pt x="99467" y="393044"/>
                  </a:lnTo>
                  <a:cubicBezTo>
                    <a:pt x="44533" y="393044"/>
                    <a:pt x="0" y="348511"/>
                    <a:pt x="0" y="293577"/>
                  </a:cubicBezTo>
                  <a:lnTo>
                    <a:pt x="0" y="99467"/>
                  </a:lnTo>
                  <a:cubicBezTo>
                    <a:pt x="0" y="44533"/>
                    <a:pt x="44533" y="0"/>
                    <a:pt x="99467" y="0"/>
                  </a:cubicBezTo>
                  <a:close/>
                </a:path>
              </a:pathLst>
            </a:custGeom>
            <a:solidFill>
              <a:srgbClr val="FFBBC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01723" cy="44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3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6262547" y="3431957"/>
            <a:ext cx="0" cy="614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0370750" y="3431957"/>
            <a:ext cx="0" cy="614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>
            <a:off x="10396781" y="5645259"/>
            <a:ext cx="0" cy="70807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7935637" y="2625199"/>
            <a:ext cx="6140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5180386" y="2466262"/>
            <a:ext cx="2154502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PULSE READINGS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4890" y="4638794"/>
            <a:ext cx="2240492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DESCISION TREE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28656" y="4651418"/>
            <a:ext cx="2248032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DESCISION TREE 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961570" y="3982146"/>
            <a:ext cx="3132603" cy="1574133"/>
            <a:chOff x="0" y="0"/>
            <a:chExt cx="4176804" cy="20988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76804" cy="2098844"/>
            </a:xfrm>
            <a:custGeom>
              <a:avLst/>
              <a:gdLst/>
              <a:ahLst/>
              <a:cxnLst/>
              <a:rect l="l" t="t" r="r" b="b"/>
              <a:pathLst>
                <a:path w="4176804" h="2098844">
                  <a:moveTo>
                    <a:pt x="0" y="0"/>
                  </a:moveTo>
                  <a:lnTo>
                    <a:pt x="4176804" y="0"/>
                  </a:lnTo>
                  <a:lnTo>
                    <a:pt x="4176804" y="2098844"/>
                  </a:lnTo>
                  <a:lnTo>
                    <a:pt x="0" y="2098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538208" y="806375"/>
              <a:ext cx="3100388" cy="438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59">
                  <a:solidFill>
                    <a:srgbClr val="000000"/>
                  </a:solidFill>
                  <a:latin typeface="Canva Sans Bold"/>
                </a:rPr>
                <a:t>DESCISION TREE  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96048" y="6924835"/>
            <a:ext cx="2201466" cy="34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VOTING AVERAGE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549638" y="8340415"/>
            <a:ext cx="3969545" cy="1416151"/>
            <a:chOff x="0" y="0"/>
            <a:chExt cx="5292727" cy="188820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292727" cy="1888202"/>
              <a:chOff x="0" y="0"/>
              <a:chExt cx="1101723" cy="39304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01723" cy="393044"/>
              </a:xfrm>
              <a:custGeom>
                <a:avLst/>
                <a:gdLst/>
                <a:ahLst/>
                <a:cxnLst/>
                <a:rect l="l" t="t" r="r" b="b"/>
                <a:pathLst>
                  <a:path w="1101723" h="393044">
                    <a:moveTo>
                      <a:pt x="99467" y="0"/>
                    </a:moveTo>
                    <a:lnTo>
                      <a:pt x="1002256" y="0"/>
                    </a:lnTo>
                    <a:cubicBezTo>
                      <a:pt x="1057190" y="0"/>
                      <a:pt x="1101723" y="44533"/>
                      <a:pt x="1101723" y="99467"/>
                    </a:cubicBezTo>
                    <a:lnTo>
                      <a:pt x="1101723" y="293577"/>
                    </a:lnTo>
                    <a:cubicBezTo>
                      <a:pt x="1101723" y="348511"/>
                      <a:pt x="1057190" y="393044"/>
                      <a:pt x="1002256" y="393044"/>
                    </a:cubicBezTo>
                    <a:lnTo>
                      <a:pt x="99467" y="393044"/>
                    </a:lnTo>
                    <a:cubicBezTo>
                      <a:pt x="44533" y="393044"/>
                      <a:pt x="0" y="348511"/>
                      <a:pt x="0" y="293577"/>
                    </a:cubicBezTo>
                    <a:lnTo>
                      <a:pt x="0" y="99467"/>
                    </a:lnTo>
                    <a:cubicBezTo>
                      <a:pt x="0" y="44533"/>
                      <a:pt x="44533" y="0"/>
                      <a:pt x="99467" y="0"/>
                    </a:cubicBezTo>
                    <a:close/>
                  </a:path>
                </a:pathLst>
              </a:custGeom>
              <a:solidFill>
                <a:srgbClr val="FFBBCA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1101723" cy="440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681252" y="662913"/>
              <a:ext cx="2058282" cy="438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59">
                  <a:solidFill>
                    <a:srgbClr val="000000"/>
                  </a:solidFill>
                  <a:latin typeface="Canva Sans Bold"/>
                </a:rPr>
                <a:t>PREDICTION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624925" y="2123362"/>
            <a:ext cx="1447668" cy="102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NORMAL</a:t>
            </a: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OR </a:t>
            </a:r>
          </a:p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ABNORMAL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7680" y="661713"/>
            <a:ext cx="11269834" cy="6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FFFFFF"/>
                </a:solidFill>
                <a:latin typeface="Archivo Black"/>
              </a:rPr>
              <a:t>FREQUENCY PREDICTION  FOR EACH USER: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16485" y="1156869"/>
            <a:ext cx="8565574" cy="74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942">
                <a:solidFill>
                  <a:srgbClr val="FFFFFF"/>
                </a:solidFill>
                <a:latin typeface="Lora Bold"/>
              </a:rPr>
              <a:t>SHOW STOPPER: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194095" y="2323381"/>
            <a:ext cx="14765388" cy="94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34" u="sng">
                <a:solidFill>
                  <a:srgbClr val="93F2F7"/>
                </a:solidFill>
                <a:latin typeface="Canva Sans Bold"/>
              </a:rPr>
              <a:t>Limitations in Sensor Accuracy: Reliance on Predictive Measurements:</a:t>
            </a:r>
          </a:p>
          <a:p>
            <a:pPr algn="ctr">
              <a:lnSpc>
                <a:spcPts val="3407"/>
              </a:lnSpc>
            </a:pPr>
            <a:endParaRPr lang="en-US" sz="3034" u="sng">
              <a:solidFill>
                <a:srgbClr val="93F2F7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80934" y="3225481"/>
            <a:ext cx="14189758" cy="143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3"/>
              </a:lnSpc>
              <a:spcBef>
                <a:spcPct val="0"/>
              </a:spcBef>
            </a:pPr>
            <a:r>
              <a:rPr lang="en-US" sz="2759">
                <a:solidFill>
                  <a:srgbClr val="FFFFFF"/>
                </a:solidFill>
                <a:latin typeface="Canva Sans Bold"/>
              </a:rPr>
              <a:t>While our sensor readings provide valuable insights, it's essential to acknowledge a significant limitation – the data obtained is inherently approximate rather than precise.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0462" y="5479494"/>
            <a:ext cx="17187077" cy="9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834" u="sng">
                <a:solidFill>
                  <a:srgbClr val="93F2F7"/>
                </a:solidFill>
                <a:latin typeface="Canva Sans Bold"/>
              </a:rPr>
              <a:t>Challenges in Treatment Planning: Consideration of Previous Medical Conditions and Tinnitus Assessment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0934" y="6804164"/>
            <a:ext cx="14189758" cy="143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3"/>
              </a:lnSpc>
              <a:spcBef>
                <a:spcPct val="0"/>
              </a:spcBef>
            </a:pPr>
            <a:r>
              <a:rPr lang="en-US" sz="2759">
                <a:solidFill>
                  <a:srgbClr val="FFFFFF"/>
                </a:solidFill>
                <a:latin typeface="Canva Sans Bold"/>
              </a:rPr>
              <a:t>Dealing with people who already have health problems, like high blood pressure, gets tricky. Our method of checking for tinnitus using pulse readings adds another layer of complexity.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16820" y="2554578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16820" y="3803982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16820" y="5053386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16820" y="6302790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16820" y="7552194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054920" y="2554578"/>
            <a:ext cx="0" cy="62677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035870" y="8822297"/>
            <a:ext cx="68028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6857758" y="2556670"/>
            <a:ext cx="0" cy="62677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773908" y="2554578"/>
            <a:ext cx="0" cy="62677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35796" y="2901172"/>
            <a:ext cx="4357235" cy="44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Canva Sans Bold"/>
              </a:rPr>
              <a:t>PCB design and fabrication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9739" y="4226776"/>
            <a:ext cx="673203" cy="44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Canva Sans Bold"/>
              </a:rPr>
              <a:t>LCD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1444" y="5424861"/>
            <a:ext cx="2305939" cy="47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Canva Sans Bold"/>
              </a:rPr>
              <a:t> Pulse Sensor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23924" y="6630334"/>
            <a:ext cx="2780980" cy="47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Canva Sans Bold"/>
              </a:rPr>
              <a:t>Galvanic Sensor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5244" y="7923669"/>
            <a:ext cx="1042194" cy="4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>
                <a:solidFill>
                  <a:srgbClr val="CA384F"/>
                </a:solidFill>
                <a:latin typeface="Cheque Bold"/>
              </a:rPr>
              <a:t>TOTAL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6611" y="2901172"/>
            <a:ext cx="832387" cy="44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Canva Sans Bold"/>
              </a:rPr>
              <a:t>1500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59708" y="4118326"/>
            <a:ext cx="702048" cy="46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2704">
                <a:solidFill>
                  <a:srgbClr val="FFFFFF"/>
                </a:solidFill>
                <a:latin typeface="Canva Sans Bold"/>
              </a:rPr>
              <a:t>600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65309" y="5367711"/>
            <a:ext cx="753689" cy="51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087">
                <a:solidFill>
                  <a:srgbClr val="FFFFFF"/>
                </a:solidFill>
                <a:latin typeface="Canva Sans Bold"/>
              </a:rPr>
              <a:t>100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43541" y="6581273"/>
            <a:ext cx="790287" cy="52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  <a:spcBef>
                <a:spcPct val="0"/>
              </a:spcBef>
            </a:pPr>
            <a:r>
              <a:rPr lang="en-US" sz="3115">
                <a:solidFill>
                  <a:srgbClr val="FFFFFF"/>
                </a:solidFill>
                <a:latin typeface="Canva Sans Bold"/>
              </a:rPr>
              <a:t>500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86611" y="7876044"/>
            <a:ext cx="936133" cy="49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CA384F"/>
                </a:solidFill>
                <a:latin typeface="Canva Sans Bold"/>
              </a:rPr>
              <a:t>2700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67361" y="1473903"/>
            <a:ext cx="8850652" cy="50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2957">
                <a:solidFill>
                  <a:srgbClr val="FFFFFF"/>
                </a:solidFill>
                <a:latin typeface="Cheque Bold"/>
              </a:rPr>
              <a:t>PRODUCT COST: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466992" y="1473903"/>
            <a:ext cx="8850652" cy="50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2957">
                <a:solidFill>
                  <a:srgbClr val="FFFFFF"/>
                </a:solidFill>
                <a:latin typeface="Cheque Bold"/>
              </a:rPr>
              <a:t>PROJECT COST: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578153" y="2616878"/>
            <a:ext cx="0" cy="6068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340379" y="2616878"/>
            <a:ext cx="40" cy="605031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578153" y="3580383"/>
            <a:ext cx="7761677" cy="176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577442" y="4678412"/>
            <a:ext cx="7761677" cy="176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578702" y="5744446"/>
            <a:ext cx="7761677" cy="176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577402" y="7732551"/>
            <a:ext cx="7762428" cy="75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578743" y="6747856"/>
            <a:ext cx="77619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H="1">
            <a:off x="6049360" y="2616878"/>
            <a:ext cx="0" cy="610337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578957" y="8702564"/>
            <a:ext cx="7761677" cy="176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988297" y="6966189"/>
            <a:ext cx="2709905" cy="76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190">
                <a:solidFill>
                  <a:srgbClr val="FFFFFF"/>
                </a:solidFill>
                <a:latin typeface="Canva Sans Bold"/>
              </a:rPr>
              <a:t>GALVANIC  SENSOR</a:t>
            </a:r>
          </a:p>
          <a:p>
            <a:pPr algn="ctr">
              <a:lnSpc>
                <a:spcPts val="3066"/>
              </a:lnSpc>
              <a:spcBef>
                <a:spcPct val="0"/>
              </a:spcBef>
            </a:pPr>
            <a:endParaRPr lang="en-US" sz="219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149996" y="5970939"/>
            <a:ext cx="2386508" cy="42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PULSE SENSOR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72889" y="4895380"/>
            <a:ext cx="1881735" cy="46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Canva Sans Bold"/>
              </a:rPr>
              <a:t>ARDUINO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40210" y="3881974"/>
            <a:ext cx="747093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LCD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85038" y="2928489"/>
            <a:ext cx="2464220" cy="39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  <a:spcBef>
                <a:spcPct val="0"/>
              </a:spcBef>
            </a:pPr>
            <a:r>
              <a:rPr lang="en-US" sz="2347">
                <a:solidFill>
                  <a:srgbClr val="FFFFFF"/>
                </a:solidFill>
                <a:latin typeface="Canva Sans Bold"/>
              </a:rPr>
              <a:t>RASPBERRY PI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699926" y="2839845"/>
            <a:ext cx="989888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8000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33062" y="3881974"/>
            <a:ext cx="923615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1500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49023" y="4939593"/>
            <a:ext cx="691693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350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72433" y="5952572"/>
            <a:ext cx="668283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150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79994" y="6938297"/>
            <a:ext cx="660722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Canva Sans Bold"/>
              </a:rPr>
              <a:t>750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40210" y="8037338"/>
            <a:ext cx="1101873" cy="42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CA384F"/>
                </a:solidFill>
                <a:latin typeface="Canva Sans Bold"/>
              </a:rPr>
              <a:t>TOTAL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17746" y="7930545"/>
            <a:ext cx="1143856" cy="49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2881">
                <a:solidFill>
                  <a:srgbClr val="CA384F"/>
                </a:solidFill>
                <a:latin typeface="Canva Sans Bold"/>
              </a:rPr>
              <a:t>10700</a:t>
            </a:r>
          </a:p>
        </p:txBody>
      </p:sp>
      <p:sp>
        <p:nvSpPr>
          <p:cNvPr id="44" name="AutoShape 44"/>
          <p:cNvSpPr/>
          <p:nvPr/>
        </p:nvSpPr>
        <p:spPr>
          <a:xfrm flipV="1">
            <a:off x="568420" y="2580143"/>
            <a:ext cx="7761677" cy="176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423</Words>
  <Application>Microsoft Office PowerPoint</Application>
  <PresentationFormat>Custom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Cy Grotesk Wide</vt:lpstr>
      <vt:lpstr>Archivo Black</vt:lpstr>
      <vt:lpstr>Calibri</vt:lpstr>
      <vt:lpstr>Lora</vt:lpstr>
      <vt:lpstr>Canva Sans Bold</vt:lpstr>
      <vt:lpstr>Lora Bold</vt:lpstr>
      <vt:lpstr>Arial</vt:lpstr>
      <vt:lpstr>DejaVu Serif</vt:lpstr>
      <vt:lpstr>DejaVu Serif Bold</vt:lpstr>
      <vt:lpstr>Cheque</vt:lpstr>
      <vt:lpstr>Cheque Bold</vt:lpstr>
      <vt:lpstr>Cy Grotesk Grand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EARPOD DEVICE</dc:title>
  <cp:lastModifiedBy>sivasanthiya K S</cp:lastModifiedBy>
  <cp:revision>2</cp:revision>
  <dcterms:created xsi:type="dcterms:W3CDTF">2006-08-16T00:00:00Z</dcterms:created>
  <dcterms:modified xsi:type="dcterms:W3CDTF">2024-01-10T08:03:35Z</dcterms:modified>
  <dc:identifier>DAF2pmLAkqA</dc:identifier>
</cp:coreProperties>
</file>